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19"/>
  </p:notesMasterIdLst>
  <p:sldIdLst>
    <p:sldId id="256" r:id="rId2"/>
    <p:sldId id="257" r:id="rId3"/>
    <p:sldId id="258" r:id="rId4"/>
    <p:sldId id="264" r:id="rId5"/>
    <p:sldId id="260" r:id="rId6"/>
    <p:sldId id="259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0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9C4028A-40DB-46D7-A859-16E8066A80BD}" type="datetimeFigureOut">
              <a:rPr lang="en-US"/>
              <a:pPr>
                <a:defRPr/>
              </a:pPr>
              <a:t>6/26/2012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0545204-B0B8-4D16-A299-AB3965D6BC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45D64EE-0FDC-45C3-ACC0-0D606992F8B8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867044D-6EB1-438F-AB62-91D58B691554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BB2395C-697E-4BF7-B577-4A529321AB4F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8287E01-2C5F-4AFF-B281-C80861851CFC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7109E1-78AE-423E-808C-40B1D01DED61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A6B396B-C84B-436E-A340-B40CB65DCFEB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81B74F6-5D90-4407-9E4F-6EE7077D0636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CAFADDA-0CA7-4C20-8E6A-C999A0EAD441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66BD27D-D45F-40D3-9F56-4D3CACA95108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2A8D6B6-3346-4F98-A2FA-065AC34C074F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EAE3CFD-ED84-453A-8962-B901867F8141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33B2CE6-041E-47DC-ACBA-3C7A4718BEFA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98D7D36-821A-46EC-B805-66C76760B294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3510AE8-220D-4259-A19A-87D11107A445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6E4D8BE-A079-43F8-A55B-1F570C7450B3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F77AB9A-B97B-4CE4-95ED-0712570BCEEE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96BD85B-DE77-4893-8C13-C8B51C4FBCC3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</p:grpSp>
      <p:sp>
        <p:nvSpPr>
          <p:cNvPr id="3078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8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7EA2B-6AA6-4982-B320-E46E12AE54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24548-D27A-4533-85E7-323527BF09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CB39F5-FE11-4D1D-8703-7A79A6E401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1A16F-510C-49FB-9188-10D19D47C5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54150-4E53-49C0-84D4-8240A31E7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DBB94-BB54-4BE7-8078-F6987FC4DA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BE2CB-3714-4AAE-B9E4-6C89C3481A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DA874-4F24-4E1F-990B-A68ABED3C9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9EB7F-D373-4BD6-B80C-64D8C62731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8156B5-429B-4421-B8E6-AC03375CAA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42DDC-FD79-4569-9BF8-201C7AEACB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2970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2970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0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0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0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0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0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0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0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1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1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1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2971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1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1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1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1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1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2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2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2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2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2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2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2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2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2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2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3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3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973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3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3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3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3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3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3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4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4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4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4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4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4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4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4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4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4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2975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5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5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5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5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5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5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2975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976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976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976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</p:grpSp>
      <p:sp>
        <p:nvSpPr>
          <p:cNvPr id="2976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6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6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6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5A17933F-B650-4CB2-98FC-CA2372E63F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8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smtClean="0">
                <a:latin typeface="Comic Sans MS" pitchFamily="66" charset="0"/>
              </a:rPr>
              <a:t>Content Literacy in Math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0400"/>
            <a:ext cx="6400800" cy="2438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>
                <a:latin typeface="Comic Sans MS" pitchFamily="66" charset="0"/>
              </a:rPr>
              <a:t>Using Literacy Strategies in the Math Classroom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FF00"/>
                </a:solidFill>
                <a:latin typeface="Bradley Hand ITC" pitchFamily="66" charset="0"/>
              </a:rPr>
              <a:t>WRITING IN MATH!!!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5400" dirty="0" smtClean="0"/>
              <a:t>TRUE UNDERSTANDING HAPPENS WHEN ONE CAN EXPLAIN A CONCEPT TO ANOTHER!!!!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Bradley Hand ITC" pitchFamily="66" charset="0"/>
              </a:rPr>
              <a:t>Writing Guidelines</a:t>
            </a:r>
            <a:br>
              <a:rPr lang="en-US" dirty="0" smtClean="0">
                <a:latin typeface="Bradley Hand ITC" pitchFamily="66" charset="0"/>
              </a:rPr>
            </a:br>
            <a:r>
              <a:rPr lang="en-US" dirty="0" smtClean="0">
                <a:latin typeface="Bradley Hand ITC" pitchFamily="66" charset="0"/>
              </a:rPr>
              <a:t>(According to </a:t>
            </a:r>
            <a:r>
              <a:rPr lang="en-US" dirty="0" err="1" smtClean="0">
                <a:latin typeface="Bradley Hand ITC" pitchFamily="66" charset="0"/>
              </a:rPr>
              <a:t>Matkovich</a:t>
            </a:r>
            <a:r>
              <a:rPr lang="en-US" dirty="0" smtClean="0">
                <a:latin typeface="Bradley Hand ITC" pitchFamily="66" charset="0"/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Start from Day 1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It will be a journey!!!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Model– Model– Model (show examples—					good and bad)</a:t>
            </a:r>
          </a:p>
          <a:p>
            <a:pPr eaLnBrk="1" hangingPunct="1">
              <a:defRPr/>
            </a:pPr>
            <a:r>
              <a:rPr lang="en-US" dirty="0" smtClean="0"/>
              <a:t>Encourage the use of Vocabulary Words in writing!!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latin typeface="Bradley Hand ITC" pitchFamily="66" charset="0"/>
              </a:rPr>
              <a:t>Writing Activities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Math Story (Given as HW Day 1)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Team Journal (Interdisciplinary Journal)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Lesson Summaries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FFFF00"/>
                </a:solidFill>
                <a:latin typeface="Bradley Hand ITC" pitchFamily="66" charset="0"/>
              </a:rPr>
              <a:t>TEAM JOURNAL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About one every 1 ½ to 2 weeks</a:t>
            </a:r>
          </a:p>
          <a:p>
            <a:pPr eaLnBrk="1" hangingPunct="1">
              <a:defRPr/>
            </a:pPr>
            <a:r>
              <a:rPr lang="en-US" dirty="0" smtClean="0"/>
              <a:t>They are checked for completion-but not collected and actually graded</a:t>
            </a:r>
          </a:p>
          <a:p>
            <a:pPr eaLnBrk="1" hangingPunct="1">
              <a:defRPr/>
            </a:pPr>
            <a:r>
              <a:rPr lang="en-US" dirty="0" smtClean="0"/>
              <a:t>Have groups read their journals to each other, and pick the best one to share</a:t>
            </a:r>
          </a:p>
          <a:p>
            <a:pPr eaLnBrk="1" hangingPunct="1">
              <a:defRPr/>
            </a:pPr>
            <a:r>
              <a:rPr lang="en-US" dirty="0" smtClean="0"/>
              <a:t>Randomly pick students to read (popsicle sticks)</a:t>
            </a:r>
          </a:p>
          <a:p>
            <a:pPr eaLnBrk="1" hangingPunct="1">
              <a:defRPr/>
            </a:pPr>
            <a:r>
              <a:rPr lang="en-US" dirty="0" smtClean="0"/>
              <a:t>Have group contest—which group uses the most vocabulary words.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latin typeface="Bradley Hand ITC" pitchFamily="66" charset="0"/>
              </a:rPr>
              <a:t>Journal Prompt #1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Suzy just moved to our school from Washington.  She needs you to explain how to complete the following problem.  Do not leave out one step or she will be lost: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00"/>
                </a:solidFill>
              </a:rPr>
              <a:t>2 ½ ÷  ¾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latin typeface="Bradley Hand ITC" pitchFamily="66" charset="0"/>
              </a:rPr>
              <a:t>Journal Entry #2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dirty="0" smtClean="0">
                <a:latin typeface="Bradley Hand ITC" pitchFamily="66" charset="0"/>
              </a:rPr>
              <a:t>Pretend you are a division sign.  Tell me about a typical day for a division sign.  Try to include 15 vocabulary words from the word wall.</a:t>
            </a:r>
          </a:p>
          <a:p>
            <a:pPr eaLnBrk="1" hangingPunct="1">
              <a:defRPr/>
            </a:pPr>
            <a:r>
              <a:rPr lang="en-US" sz="4400" dirty="0" smtClean="0">
                <a:latin typeface="Bradley Hand ITC" pitchFamily="66" charset="0"/>
              </a:rPr>
              <a:t>Describe the difference between an expression and an equation.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latin typeface="Bradley Hand ITC" pitchFamily="66" charset="0"/>
              </a:rPr>
              <a:t>LESSON SUMMARIES!!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10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4600"/>
                <a:gridCol w="1905000"/>
              </a:tblGrid>
              <a:tr h="51054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TAKE</a:t>
                      </a:r>
                      <a:r>
                        <a:rPr lang="en-US" baseline="0" dirty="0" smtClean="0"/>
                        <a:t> NOTES</a:t>
                      </a:r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r>
                        <a:rPr lang="en-US" baseline="0" dirty="0" smtClean="0"/>
                        <a:t>SUMMARY!!</a:t>
                      </a:r>
                    </a:p>
                    <a:p>
                      <a:pPr algn="ctr"/>
                      <a:r>
                        <a:rPr lang="en-US" baseline="0" dirty="0" smtClean="0"/>
                        <a:t>5 SENTENCES ABOUT THE LESSON!  ENCOURAGE TO INCLUDE VOCABULARY WORDS!!  CHECK FOR COMPLETION—CHOOSEN RANDOMLY TO READ!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MAKE</a:t>
                      </a:r>
                      <a:r>
                        <a:rPr lang="en-US" baseline="0" dirty="0" smtClean="0"/>
                        <a:t> NOTES</a:t>
                      </a:r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r>
                        <a:rPr lang="en-US" baseline="0" dirty="0" smtClean="0"/>
                        <a:t>QUESTIONS ABOUT THE NOTES!!!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8443" name="Straight Connector 5"/>
          <p:cNvCxnSpPr>
            <a:cxnSpLocks noChangeShapeType="1"/>
          </p:cNvCxnSpPr>
          <p:nvPr/>
        </p:nvCxnSpPr>
        <p:spPr bwMode="auto">
          <a:xfrm>
            <a:off x="457200" y="5410200"/>
            <a:ext cx="6324600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TEXTBOOK SCAVENGER HUNT!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3962400"/>
          </a:xfrm>
        </p:spPr>
        <p:txBody>
          <a:bodyPr/>
          <a:lstStyle/>
          <a:p>
            <a:pPr algn="ctr" eaLnBrk="1" hangingPunct="1">
              <a:defRPr/>
            </a:pPr>
            <a:endParaRPr lang="en-US" dirty="0" smtClean="0"/>
          </a:p>
          <a:p>
            <a:pPr algn="ctr" eaLnBrk="1" hangingPunct="1">
              <a:defRPr/>
            </a:pPr>
            <a:endParaRPr lang="en-US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6600" b="1" dirty="0" smtClean="0">
                <a:solidFill>
                  <a:srgbClr val="FFFF00"/>
                </a:solidFill>
                <a:latin typeface="Bradley Hand ITC" pitchFamily="66" charset="0"/>
              </a:rPr>
              <a:t>Teach students how to use their Math textbook!!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TIPS!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Make Content Literacy a priority!!!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dirty="0" smtClean="0"/>
              <a:t>			Vocabulary, Writing, Reading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Take it slow—Don’t try to implement everything at one time!! 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Make sure what you choose to do has a purpose and is meaningful!!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Make vocabulary an everyday part of your classroom—Not just one special day of the week or month.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If you want students to write in math, you have to teach them how to do so!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latin typeface="Comic Sans MS" pitchFamily="66" charset="0"/>
              </a:rPr>
              <a:t>Vocabulary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Book– </a:t>
            </a:r>
            <a:r>
              <a:rPr lang="en-US" i="1" dirty="0" smtClean="0"/>
              <a:t>Teaching Mathematics Vocabulary 	in Context</a:t>
            </a:r>
            <a:r>
              <a:rPr lang="en-US" dirty="0" smtClean="0"/>
              <a:t>  by:  Miki Murray</a:t>
            </a:r>
          </a:p>
          <a:p>
            <a:pPr eaLnBrk="1" hangingPunct="1">
              <a:defRPr/>
            </a:pPr>
            <a:r>
              <a:rPr lang="en-US" dirty="0" smtClean="0"/>
              <a:t>Word Wall/ Personal Word Walls</a:t>
            </a:r>
          </a:p>
          <a:p>
            <a:pPr eaLnBrk="1" hangingPunct="1">
              <a:defRPr/>
            </a:pPr>
            <a:r>
              <a:rPr lang="en-US" dirty="0" smtClean="0"/>
              <a:t>Once every two weeks:</a:t>
            </a:r>
          </a:p>
          <a:p>
            <a:pPr lvl="3" eaLnBrk="1" hangingPunct="1">
              <a:defRPr/>
            </a:pPr>
            <a:r>
              <a:rPr lang="en-US" sz="2800" dirty="0" smtClean="0">
                <a:latin typeface="Bradley Hand ITC" pitchFamily="66" charset="0"/>
              </a:rPr>
              <a:t>Vocabulary </a:t>
            </a:r>
            <a:r>
              <a:rPr lang="en-US" sz="2800" dirty="0" err="1" smtClean="0">
                <a:latin typeface="Bradley Hand ITC" pitchFamily="66" charset="0"/>
              </a:rPr>
              <a:t>Notecards</a:t>
            </a:r>
            <a:endParaRPr lang="en-US" sz="2800" dirty="0" smtClean="0">
              <a:latin typeface="Bradley Hand ITC" pitchFamily="66" charset="0"/>
            </a:endParaRPr>
          </a:p>
          <a:p>
            <a:pPr lvl="3" eaLnBrk="1" hangingPunct="1">
              <a:defRPr/>
            </a:pPr>
            <a:r>
              <a:rPr lang="en-US" sz="2800" dirty="0" smtClean="0">
                <a:latin typeface="Bradley Hand ITC" pitchFamily="66" charset="0"/>
              </a:rPr>
              <a:t>Vocabulary Activity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***Use Everyday in Math DISCUSSIONS!***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*** Use in writing!! ***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latin typeface="Comic Sans MS" pitchFamily="66" charset="0"/>
              </a:rPr>
              <a:t>VOCABULARY NOTECARDS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28800"/>
          <a:ext cx="8229600" cy="388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943100">
                <a:tc>
                  <a:txBody>
                    <a:bodyPr/>
                    <a:lstStyle/>
                    <a:p>
                      <a:r>
                        <a:rPr lang="en-US" dirty="0" smtClean="0"/>
                        <a:t>DEFINITION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  <a:endParaRPr lang="en-US" dirty="0"/>
                    </a:p>
                  </a:txBody>
                  <a:tcPr/>
                </a:tc>
              </a:tr>
              <a:tr h="1943100">
                <a:tc>
                  <a:txBody>
                    <a:bodyPr/>
                    <a:lstStyle/>
                    <a:p>
                      <a:r>
                        <a:rPr lang="en-US" dirty="0" smtClean="0"/>
                        <a:t>NON-EXAMPLE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PICTURE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Comic Sans MS" pitchFamily="66" charset="0"/>
              </a:rPr>
              <a:t>Word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Prime--- a number with two factors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Composite– a number with more than 2 factors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Distributive Property– a ( b + c) – </a:t>
            </a:r>
            <a:r>
              <a:rPr lang="en-US" dirty="0" err="1" smtClean="0"/>
              <a:t>ab</a:t>
            </a:r>
            <a:r>
              <a:rPr lang="en-US" dirty="0" smtClean="0"/>
              <a:t> + ac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Rational Number- a number that can be written as a fraction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latin typeface="Comic Sans MS" pitchFamily="66" charset="0"/>
              </a:rPr>
              <a:t>Vocabulary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Crossword Puzzles</a:t>
            </a:r>
          </a:p>
          <a:p>
            <a:pPr eaLnBrk="1" hangingPunct="1">
              <a:defRPr/>
            </a:pPr>
            <a:r>
              <a:rPr lang="en-US" dirty="0" smtClean="0"/>
              <a:t>Word Scrambles (Example)</a:t>
            </a:r>
          </a:p>
          <a:p>
            <a:pPr eaLnBrk="1" hangingPunct="1">
              <a:defRPr/>
            </a:pPr>
            <a:r>
              <a:rPr lang="en-US" dirty="0" smtClean="0"/>
              <a:t>Fictional Stories (Guidelines/Differentiate)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			Life as a Variable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			Write a letter to a holiday character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dirty="0" smtClean="0"/>
              <a:t>(**Provide a Rubric**)</a:t>
            </a:r>
          </a:p>
          <a:p>
            <a:pPr eaLnBrk="1" hangingPunct="1">
              <a:defRPr/>
            </a:pPr>
            <a:r>
              <a:rPr lang="en-US" dirty="0" smtClean="0"/>
              <a:t>Fibonacci Poem (1, 1, 2, 3, 5, 8, 5, 3, 2, 1, 1)</a:t>
            </a:r>
          </a:p>
          <a:p>
            <a:pPr eaLnBrk="1" hangingPunct="1">
              <a:defRPr/>
            </a:pPr>
            <a:r>
              <a:rPr lang="en-US" dirty="0" smtClean="0"/>
              <a:t> 4 Circles (Differentiate)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40798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Comic Sans MS" pitchFamily="66" charset="0"/>
              </a:rPr>
              <a:t>Fibonacci Poem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15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DIVISIBILITY</a:t>
            </a:r>
            <a:endParaRPr 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1			MATH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1			HOUSE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2			DIVIDE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3			WHOLE NUMBERS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5			REMAINDER ZERO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8			WHEN THE LAST DIGIT IS EVEN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5			THEN DIVIDE BY TWO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3			THE ANSWER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2			SHOULD BE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1			A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1			WHOLE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12787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latin typeface="Comic Sans MS" pitchFamily="66" charset="0"/>
              </a:rPr>
              <a:t>Four Circles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991600" cy="5638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Give a list of vocabulary words, and four circles.  Students must group the words into the four circles and give each circle a title!</a:t>
            </a:r>
          </a:p>
          <a:p>
            <a:pPr eaLnBrk="1" hangingPunct="1">
              <a:defRPr/>
            </a:pPr>
            <a:endParaRPr lang="en-US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dirty="0" smtClean="0"/>
              <a:t>Words: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1400" dirty="0" smtClean="0"/>
              <a:t>Variable	</a:t>
            </a:r>
            <a:r>
              <a:rPr lang="en-US" sz="1400" dirty="0" err="1" smtClean="0"/>
              <a:t>Variable</a:t>
            </a:r>
            <a:r>
              <a:rPr lang="en-US" sz="1400" dirty="0" smtClean="0"/>
              <a:t> Expression      Sum       Product       Quotient	Difference	    Evaluate      Integers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14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1400" dirty="0" smtClean="0"/>
              <a:t>Rational 	Irrational 	Distributive     Terminating Decimal       Repeating Decimals    Absolute Value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14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1400" dirty="0" smtClean="0"/>
              <a:t>Opposites	    Natural     Constant       Term	Coefficient        Whole       Additive Inverse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14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1400" dirty="0" smtClean="0"/>
              <a:t>Commutative         Associative       </a:t>
            </a:r>
          </a:p>
        </p:txBody>
      </p:sp>
      <p:sp>
        <p:nvSpPr>
          <p:cNvPr id="10244" name="Oval 3"/>
          <p:cNvSpPr>
            <a:spLocks noChangeArrowheads="1"/>
          </p:cNvSpPr>
          <p:nvPr/>
        </p:nvSpPr>
        <p:spPr bwMode="auto">
          <a:xfrm>
            <a:off x="685800" y="5486400"/>
            <a:ext cx="1295400" cy="12192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45" name="Oval 4"/>
          <p:cNvSpPr>
            <a:spLocks noChangeArrowheads="1"/>
          </p:cNvSpPr>
          <p:nvPr/>
        </p:nvSpPr>
        <p:spPr bwMode="auto">
          <a:xfrm>
            <a:off x="2743200" y="5334000"/>
            <a:ext cx="1447800" cy="13716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46" name="Oval 5"/>
          <p:cNvSpPr>
            <a:spLocks noChangeArrowheads="1"/>
          </p:cNvSpPr>
          <p:nvPr/>
        </p:nvSpPr>
        <p:spPr bwMode="auto">
          <a:xfrm>
            <a:off x="5029200" y="5334000"/>
            <a:ext cx="1447800" cy="13716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47" name="Oval 6"/>
          <p:cNvSpPr>
            <a:spLocks noChangeArrowheads="1"/>
          </p:cNvSpPr>
          <p:nvPr/>
        </p:nvSpPr>
        <p:spPr bwMode="auto">
          <a:xfrm>
            <a:off x="7239000" y="5334000"/>
            <a:ext cx="1447800" cy="13716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VOCABULARY GAMES!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NAME THAT VOCABULARY WORD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TABOO– WITH MATH WORDS!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I HAVE--- WHO HAS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BINGO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ipple">
  <a:themeElements>
    <a:clrScheme name="Ripple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Rip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ipple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pple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195</TotalTime>
  <Words>400</Words>
  <Application>Microsoft Office PowerPoint</Application>
  <PresentationFormat>On-screen Show (4:3)</PresentationFormat>
  <Paragraphs>144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Wingdings</vt:lpstr>
      <vt:lpstr>Calibri</vt:lpstr>
      <vt:lpstr>Comic Sans MS</vt:lpstr>
      <vt:lpstr>Bradley Hand ITC</vt:lpstr>
      <vt:lpstr>Ripple</vt:lpstr>
      <vt:lpstr>Content Literacy in Math</vt:lpstr>
      <vt:lpstr>TIPS!</vt:lpstr>
      <vt:lpstr>Vocabulary</vt:lpstr>
      <vt:lpstr>VOCABULARY NOTECARDS</vt:lpstr>
      <vt:lpstr>Word Examples</vt:lpstr>
      <vt:lpstr>Vocabulary Activities</vt:lpstr>
      <vt:lpstr>Fibonacci Poem</vt:lpstr>
      <vt:lpstr>Four Circles</vt:lpstr>
      <vt:lpstr>VOCABULARY GAMES!</vt:lpstr>
      <vt:lpstr>WRITING IN MATH!!!</vt:lpstr>
      <vt:lpstr>Writing Guidelines (According to Matkovich)</vt:lpstr>
      <vt:lpstr>Writing Activities </vt:lpstr>
      <vt:lpstr>TEAM JOURNAL</vt:lpstr>
      <vt:lpstr>Journal Prompt #1</vt:lpstr>
      <vt:lpstr>Journal Entry #2</vt:lpstr>
      <vt:lpstr>LESSON SUMMARIES!!</vt:lpstr>
      <vt:lpstr>TEXTBOOK SCAVENGER HUNT!</vt:lpstr>
    </vt:vector>
  </TitlesOfParts>
  <Company>FMSD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Content Literacy in Math</dc:title>
  <dc:creator>matkovichc</dc:creator>
  <cp:lastModifiedBy>tdenson</cp:lastModifiedBy>
  <cp:revision>22</cp:revision>
  <dcterms:created xsi:type="dcterms:W3CDTF">2008-11-10T20:49:46Z</dcterms:created>
  <dcterms:modified xsi:type="dcterms:W3CDTF">2012-06-26T14:49:17Z</dcterms:modified>
</cp:coreProperties>
</file>